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A0000"/>
    <a:srgbClr val="213707"/>
    <a:srgbClr val="0C0E1A"/>
    <a:srgbClr val="18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86" autoAdjust="0"/>
  </p:normalViewPr>
  <p:slideViewPr>
    <p:cSldViewPr>
      <p:cViewPr>
        <p:scale>
          <a:sx n="100" d="100"/>
          <a:sy n="100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4B0155-8274-46AB-8A30-41513E1393AD}" type="datetimeFigureOut">
              <a:rPr lang="pl-PL" smtClean="0"/>
              <a:t>2019-02-08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6DE95D-B5AD-41C1-B68E-C19B3ADC045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G0aRu5oX6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9792" y="3933056"/>
            <a:ext cx="3240360" cy="144154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Metody i techniki aktywizujące</a:t>
            </a:r>
            <a:endParaRPr lang="pl-PL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az 3" descr="Znalezione obrazy dla zapytania ROZPOCZÃÂCIE ROKU SZKOLNEGO ANIMACJ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-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184576" cy="2736304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79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384175"/>
            <a:ext cx="3897712" cy="452537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BURZA MÓZGÓW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5904656" cy="4680520"/>
          </a:xfrm>
        </p:spPr>
        <p:txBody>
          <a:bodyPr/>
          <a:lstStyle/>
          <a:p>
            <a:r>
              <a:rPr lang="pl-PL" dirty="0" smtClean="0"/>
              <a:t> </a:t>
            </a:r>
          </a:p>
          <a:p>
            <a:r>
              <a:rPr lang="pl-PL" b="1" dirty="0" smtClean="0"/>
              <a:t> </a:t>
            </a:r>
            <a:endParaRPr lang="pl-PL" dirty="0" smtClean="0"/>
          </a:p>
          <a:p>
            <a:r>
              <a:rPr lang="pl-PL" b="1" dirty="0" smtClean="0"/>
              <a:t> </a:t>
            </a:r>
            <a:endParaRPr lang="pl-PL" dirty="0" smtClean="0"/>
          </a:p>
          <a:p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4" name="Uśmiechnięta buźka 3"/>
          <p:cNvSpPr/>
          <p:nvPr/>
        </p:nvSpPr>
        <p:spPr>
          <a:xfrm>
            <a:off x="2764368" y="2439068"/>
            <a:ext cx="3025733" cy="259228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b="1" dirty="0" smtClean="0">
              <a:ln>
                <a:solidFill>
                  <a:schemeClr val="tx1"/>
                </a:solidFill>
              </a:ln>
            </a:endParaRPr>
          </a:p>
          <a:p>
            <a:endParaRPr lang="pl-PL" b="1" dirty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SZCZĘŚLIWA</a:t>
            </a:r>
            <a:endParaRPr lang="pl-PL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RODZINA</a:t>
            </a:r>
            <a:endParaRPr lang="pl-PL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l-PL" dirty="0"/>
          </a:p>
        </p:txBody>
      </p:sp>
      <p:cxnSp>
        <p:nvCxnSpPr>
          <p:cNvPr id="6" name="Łącznik prostoliniowy 5"/>
          <p:cNvCxnSpPr>
            <a:stCxn id="4" idx="1"/>
          </p:cNvCxnSpPr>
          <p:nvPr/>
        </p:nvCxnSpPr>
        <p:spPr>
          <a:xfrm flipH="1" flipV="1">
            <a:off x="1814808" y="1340768"/>
            <a:ext cx="1392668" cy="14779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H="1" flipV="1">
            <a:off x="767086" y="3658886"/>
            <a:ext cx="1962614" cy="763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>
            <a:stCxn id="4" idx="7"/>
          </p:cNvCxnSpPr>
          <p:nvPr/>
        </p:nvCxnSpPr>
        <p:spPr>
          <a:xfrm flipV="1">
            <a:off x="5346993" y="1556792"/>
            <a:ext cx="1529263" cy="12619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4" idx="0"/>
            <a:endCxn id="2" idx="2"/>
          </p:cNvCxnSpPr>
          <p:nvPr/>
        </p:nvCxnSpPr>
        <p:spPr>
          <a:xfrm flipV="1">
            <a:off x="4277235" y="836712"/>
            <a:ext cx="11373" cy="16023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 flipV="1">
            <a:off x="5790101" y="3735212"/>
            <a:ext cx="1884380" cy="1575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5426835" y="4570753"/>
            <a:ext cx="1809461" cy="7719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 flipV="1">
            <a:off x="1814808" y="4736079"/>
            <a:ext cx="1379851" cy="121320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 flipH="1" flipV="1">
            <a:off x="4499992" y="5031358"/>
            <a:ext cx="144016" cy="16380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 rot="19229279">
            <a:off x="5228168" y="2135899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miłość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5797044" y="336588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l-PL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iepło rodzinne</a:t>
            </a:r>
            <a:endParaRPr lang="pl-PL" b="1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rostokąt 39"/>
          <p:cNvSpPr/>
          <p:nvPr/>
        </p:nvSpPr>
        <p:spPr>
          <a:xfrm rot="1452103">
            <a:off x="5698840" y="4525457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zabawa</a:t>
            </a:r>
            <a:endParaRPr lang="pl-PL" b="1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Prostokąt 41"/>
          <p:cNvSpPr/>
          <p:nvPr/>
        </p:nvSpPr>
        <p:spPr>
          <a:xfrm rot="5132463">
            <a:off x="4124760" y="5538980"/>
            <a:ext cx="13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radość</a:t>
            </a:r>
            <a:endParaRPr lang="pl-PL" b="1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Prostokąt 42"/>
          <p:cNvSpPr/>
          <p:nvPr/>
        </p:nvSpPr>
        <p:spPr>
          <a:xfrm rot="16200000">
            <a:off x="3444866" y="1513500"/>
            <a:ext cx="1333216" cy="37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zaufanie</a:t>
            </a:r>
            <a:endParaRPr lang="pl-PL" b="1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Prostokąt 44"/>
          <p:cNvSpPr/>
          <p:nvPr/>
        </p:nvSpPr>
        <p:spPr>
          <a:xfrm rot="214168">
            <a:off x="767086" y="328955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zajemna pomoc</a:t>
            </a:r>
            <a:endParaRPr lang="pl-PL" b="1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Prostokąt 46"/>
          <p:cNvSpPr/>
          <p:nvPr/>
        </p:nvSpPr>
        <p:spPr>
          <a:xfrm rot="19239917">
            <a:off x="2003909" y="484669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szacunek</a:t>
            </a:r>
            <a:endParaRPr lang="pl-PL" b="1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rostokąt 47"/>
          <p:cNvSpPr/>
          <p:nvPr/>
        </p:nvSpPr>
        <p:spPr>
          <a:xfrm rot="2774406">
            <a:off x="2398238" y="2069549"/>
            <a:ext cx="1262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porządek</a:t>
            </a:r>
            <a:endParaRPr lang="pl-PL" b="1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92888" cy="3600400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ta jest przeznaczona do samodzielnej nauki lub w małych grupach. Może być stosowana jeżeli uczniowie mają wysterczające kompetencję, wiedzę, która umożliwia wykonanie poleceń przy niewielkiej pomocy nauczyciela. Metoda MTP pozwala na pracę w własnym tempie. </a:t>
            </a:r>
          </a:p>
          <a:p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test przewodni składają się więc: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opis zadania i informacje dotyczące celów lekcji,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nformacje dotyczące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rganizacji i przebiegu uczenia się,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ytania przewodnie,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skazówki przy planowaniu i wykonywaniu poszczególnych poleceń.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rkusze ewaluacyjne umożliwiające samoocenę.</a:t>
            </a: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pl-PL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943708" y="692696"/>
            <a:ext cx="5256584" cy="504055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2000" dirty="0" smtClean="0">
                <a:solidFill>
                  <a:srgbClr val="8A0000"/>
                </a:solidFill>
                <a:effectLst/>
                <a:latin typeface="Arial" pitchFamily="34" charset="0"/>
                <a:cs typeface="Arial" pitchFamily="34" charset="0"/>
              </a:rPr>
              <a:t>METODA TEKSTU PRZEWODNIEGO</a:t>
            </a:r>
            <a:endParaRPr lang="pl-PL" sz="2000" dirty="0">
              <a:solidFill>
                <a:srgbClr val="8A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424936" cy="61206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6400" b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METODA </a:t>
            </a:r>
            <a:r>
              <a:rPr lang="pl-PL" sz="6400" b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TEKSTU PRZEWODNIEGO</a:t>
            </a:r>
          </a:p>
          <a:p>
            <a:pPr marL="0" indent="0">
              <a:lnSpc>
                <a:spcPct val="270000"/>
              </a:lnSpc>
              <a:buNone/>
            </a:pPr>
            <a:r>
              <a:rPr lang="pl-PL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TEMAT</a:t>
            </a:r>
            <a:r>
              <a:rPr lang="pl-PL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NIEZADOWOLONA ZEBRA</a:t>
            </a:r>
            <a:endParaRPr lang="pl-PL" sz="5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indent="-292100">
              <a:lnSpc>
                <a:spcPct val="170000"/>
              </a:lnSpc>
              <a:buFont typeface="+mj-lt"/>
              <a:buAutoNum type="arabicPeriod"/>
            </a:pP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Zapoznanie z celami i organizacją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pracy.</a:t>
            </a:r>
          </a:p>
          <a:p>
            <a:pPr marL="914400" indent="-292100">
              <a:lnSpc>
                <a:spcPct val="120000"/>
              </a:lnSpc>
              <a:buAutoNum type="arabicPeriod"/>
            </a:pP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Wysłuchanie </a:t>
            </a: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nagrania - recytacji wiersza </a:t>
            </a:r>
            <a:endParaRPr lang="pl-PL" sz="5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Hanny </a:t>
            </a: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Niewiadomskiej pt. „Zebra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marL="914400" indent="-292100">
              <a:lnSpc>
                <a:spcPct val="170000"/>
              </a:lnSpc>
              <a:buFont typeface="+mj-lt"/>
              <a:buAutoNum type="arabicPeriod" startAt="3"/>
            </a:pP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Sprawdzenie, znajomości tekstu: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kogo przyszła </a:t>
            </a: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zebra?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Jakie </a:t>
            </a:r>
            <a:r>
              <a:rPr lang="pl-PL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zebra miała </a:t>
            </a: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zmartwienie?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 zebra prosiła </a:t>
            </a: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malarza?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 </a:t>
            </a:r>
            <a:r>
              <a:rPr lang="pl-PL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zrobił malarz</a:t>
            </a:r>
            <a:r>
              <a:rPr lang="pl-PL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l-PL" sz="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indent="-292100">
              <a:lnSpc>
                <a:spcPct val="170000"/>
              </a:lnSpc>
              <a:buFont typeface="+mj-lt"/>
              <a:buAutoNum type="arabicPeriod" startAt="4"/>
            </a:pP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Rozwiązanie problemu.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„</a:t>
            </a:r>
            <a:r>
              <a:rPr lang="pl-PL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Czy zebra jest biała w czarne paski, czy też – czarna w białe paski</a:t>
            </a:r>
            <a:r>
              <a:rPr lang="pl-PL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?”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(zaznaczenie odpowiedzi na pytanie problemowe w odpowiednim miejscu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w przygotowanej  tabeli, zajęcie miejsc przy stolikach zgodnie ze swoją decyzją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– stoliki oznaczone)</a:t>
            </a:r>
          </a:p>
          <a:p>
            <a:pPr marL="914400" indent="-292100">
              <a:lnSpc>
                <a:spcPct val="120000"/>
              </a:lnSpc>
              <a:buFont typeface="+mj-lt"/>
              <a:buAutoNum type="arabicPeriod" startAt="5"/>
            </a:pP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ozstrzygnięcia </a:t>
            </a: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omawianej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kwestii -   przy rozstrzygnięciu kwestii  warto zastosować </a:t>
            </a: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5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metodę </a:t>
            </a:r>
            <a:r>
              <a:rPr lang="pl-PL" sz="5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sześciu myślowych kapeluszy, </a:t>
            </a: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która jest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przydatna, </a:t>
            </a: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gdy uczniowie muszą współpracować ze sobą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zgodnie </a:t>
            </a:r>
            <a:r>
              <a:rPr lang="pl-PL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 swoimi </a:t>
            </a:r>
            <a:r>
              <a:rPr lang="pl-PL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predyspozycjami.</a:t>
            </a:r>
            <a:endParaRPr lang="pl-PL" sz="5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419872" y="4077072"/>
            <a:ext cx="2727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Podobny obraz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-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1960"/>
          <a:stretch/>
        </p:blipFill>
        <p:spPr bwMode="auto">
          <a:xfrm>
            <a:off x="5364088" y="1268760"/>
            <a:ext cx="2664296" cy="2376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7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003675" y="441628"/>
            <a:ext cx="5136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 MYŚLOWYCH KAPELUSZY EDWARDA DE BONO</a:t>
            </a:r>
          </a:p>
          <a:p>
            <a:pPr algn="ctr"/>
            <a:r>
              <a:rPr lang="pl-PL" sz="1200" dirty="0" smtClean="0">
                <a:latin typeface="Arial" pitchFamily="34" charset="0"/>
                <a:cs typeface="Arial" pitchFamily="34" charset="0"/>
              </a:rPr>
              <a:t> (porządkujące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analizę danego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problemu)</a:t>
            </a:r>
            <a:endParaRPr lang="pl-PL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-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71391"/>
            <a:ext cx="36907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16224" y="1124744"/>
            <a:ext cx="73961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endParaRPr lang="pl-PL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– </a:t>
            </a: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 nim mówimy o faktach,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liczbach, danych, terminach, itd. Wszystkie informacje są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obiektywne i możliwe do zweryfikowania.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>
                <a:latin typeface="Arial" pitchFamily="34" charset="0"/>
                <a:cs typeface="Arial" pitchFamily="34" charset="0"/>
              </a:rPr>
            </a:br>
            <a:r>
              <a:rPr lang="pl-PL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Kapelusz czerwony</a:t>
            </a:r>
            <a:r>
              <a:rPr lang="pl-PL" sz="1400" b="1" u="sng" dirty="0">
                <a:latin typeface="Arial" pitchFamily="34" charset="0"/>
                <a:cs typeface="Arial" pitchFamily="34" charset="0"/>
              </a:rPr>
              <a:t> </a:t>
            </a: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wkładając go sygnalizujemy,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że będziemy dzielić się przeczuciami oraz emocjami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odczuwanymi na myśl o poruszanym zagadnieniu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b="1" u="sng" dirty="0">
                <a:solidFill>
                  <a:srgbClr val="213707"/>
                </a:solidFill>
                <a:latin typeface="Arial" pitchFamily="34" charset="0"/>
                <a:cs typeface="Arial" pitchFamily="34" charset="0"/>
              </a:rPr>
              <a:t>Kapelusz zielony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jego włożenie sygnalizuje, że chcemy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przedstawić alternatywny pomysł lub uzupełnienie któregoś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 istniejących rozwiązań.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latin typeface="Arial" pitchFamily="34" charset="0"/>
                <a:cs typeface="Arial" pitchFamily="34" charset="0"/>
              </a:rPr>
              <a:t/>
            </a:r>
            <a:br>
              <a:rPr lang="pl-PL" sz="1400" dirty="0">
                <a:latin typeface="Arial" pitchFamily="34" charset="0"/>
                <a:cs typeface="Arial" pitchFamily="34" charset="0"/>
              </a:rPr>
            </a:br>
            <a:r>
              <a:rPr lang="pl-PL" sz="1400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Kapelusz żółty 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jest kapeluszem optymistycznym.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Wkładając go sygnalizujemy, że będziemy mówić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korzyściach i nadziejach jakie wiążą się z konkretnym 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rozwiązaniem.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/>
            </a:r>
            <a:br>
              <a:rPr lang="pl-PL" sz="1400" dirty="0">
                <a:latin typeface="Arial" pitchFamily="34" charset="0"/>
                <a:cs typeface="Arial" pitchFamily="34" charset="0"/>
              </a:rPr>
            </a:br>
            <a:r>
              <a:rPr lang="pl-PL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>
                <a:latin typeface="Arial" pitchFamily="34" charset="0"/>
                <a:cs typeface="Arial" pitchFamily="34" charset="0"/>
              </a:rPr>
            </a:br>
            <a:r>
              <a:rPr lang="pl-PL" sz="1400" b="1" u="sng" dirty="0">
                <a:latin typeface="Arial" pitchFamily="34" charset="0"/>
                <a:cs typeface="Arial" pitchFamily="34" charset="0"/>
              </a:rPr>
              <a:t>Kapelusz czarny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jest kapeluszem pesymistycznym i przeciwieństwem kapelusza żółtego. Jego włożenie symbolizuje, że mamy zamiar mówić o wadach i niedociągnięciach konkretnego rozwiązania.</a:t>
            </a:r>
            <a:b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>
                <a:latin typeface="Arial" pitchFamily="34" charset="0"/>
                <a:cs typeface="Arial" pitchFamily="34" charset="0"/>
              </a:rPr>
            </a:br>
            <a:r>
              <a:rPr lang="pl-PL" sz="14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Kapelusz niebieski </a:t>
            </a:r>
            <a:r>
              <a:rPr lang="pl-PL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charakteryzuje się dystansem, pilnuje innych kapeluszy</a:t>
            </a:r>
            <a:r>
              <a:rPr lang="pl-PL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539552" y="1460774"/>
            <a:ext cx="1606236" cy="292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Kapelusz </a:t>
            </a:r>
            <a:r>
              <a:rPr lang="pl-PL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biały</a:t>
            </a:r>
            <a:r>
              <a:rPr lang="pl-PL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l-PL" sz="1500" b="1" dirty="0"/>
          </a:p>
        </p:txBody>
      </p:sp>
    </p:spTree>
    <p:extLst>
      <p:ext uri="{BB962C8B-B14F-4D97-AF65-F5344CB8AC3E}">
        <p14:creationId xmlns:p14="http://schemas.microsoft.com/office/powerpoint/2010/main" val="30770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38064" y="741651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8A0000"/>
              </a:buClr>
              <a:buFont typeface="+mj-lt"/>
              <a:buAutoNum type="arabicPeriod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Praca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w grupach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(skład jednej grupy )</a:t>
            </a:r>
            <a:endParaRPr lang="pl-PL" sz="1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czeń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w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niebieskim kapeluszu - 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kieruje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dyskusją i podsumowuje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ją.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 Należy do tej roli wybrać ucznia przejawiającego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predyspozycje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przywódcze.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czniowie w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 kapeluszach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zielonych - 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podają argumenty uzasadniające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wybór. Uczniowie myślący twórczo.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czniowie 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w czarnych kapeluszach – 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krytykują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pomysły.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 U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czniowie posiadający kompetencje społeczne,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którzy będą potrafili podejść do zadania z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humorem.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czniowie w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 żółtych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kapeluszach –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wskazują zalety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rozwiązania.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 Należy do tego zadania wybrać uczniów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posiadających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kompetencje społeczne .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czeń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w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białym kapeluszu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zapisują wszystkie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argumenty („komputerek”). Ten kapelusz powinien nosić uczeń uzdolniony matematycznie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który przejawia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umiejętność logicznego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myślenia oraz skłonność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do jasnych, racjonalnych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rozwiązań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sz="1200" i="1" dirty="0" smtClean="0">
                <a:latin typeface="Arial" pitchFamily="34" charset="0"/>
                <a:cs typeface="Arial" pitchFamily="34" charset="0"/>
              </a:rPr>
              <a:t>      Nauczyciel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dba o to, żeby żaden pomysł nie został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wyśmiany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i określa czas dyskusji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200" b="1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8A0000"/>
              </a:buClr>
              <a:buFont typeface="+mj-lt"/>
              <a:buAutoNum type="arabicPeriod" startAt="2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Podsumowanie zadania: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lider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w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niebieskim kapeluszu prezentuje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wybrane argumenty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całej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klasie. </a:t>
            </a: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A0000"/>
              </a:buClr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   Nauczyciel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podsumowuje wyniki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rozwiązania.</a:t>
            </a:r>
            <a:r>
              <a:rPr lang="pl-PL" sz="1200" b="1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Clr>
                <a:srgbClr val="8A0000"/>
              </a:buClr>
            </a:pPr>
            <a:endParaRPr lang="pl-PL" sz="800" b="1" i="1" dirty="0" smtClean="0">
              <a:latin typeface="Arial" pitchFamily="34" charset="0"/>
              <a:cs typeface="Arial" pitchFamily="34" charset="0"/>
            </a:endParaRPr>
          </a:p>
          <a:p>
            <a:pPr marL="1071563">
              <a:buClr>
                <a:srgbClr val="8A0000"/>
              </a:buClr>
            </a:pPr>
            <a:r>
              <a:rPr lang="pl-PL" sz="1000" i="1" dirty="0" smtClean="0">
                <a:latin typeface="Arial" pitchFamily="34" charset="0"/>
                <a:cs typeface="Arial" pitchFamily="34" charset="0"/>
              </a:rPr>
              <a:t>Przytoczenie ciekawostki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071563"/>
            <a:r>
              <a:rPr lang="pl-PL" sz="1200" i="1" dirty="0">
                <a:latin typeface="Arial" pitchFamily="34" charset="0"/>
                <a:cs typeface="Arial" pitchFamily="34" charset="0"/>
              </a:rPr>
              <a:t>„Zoologowie, poszukując odpowiedzi na pytanie: «Dlaczego zebra jest w paski?», </a:t>
            </a:r>
            <a:endParaRPr lang="pl-PL" sz="1200" i="1" dirty="0" smtClean="0">
              <a:latin typeface="Arial" pitchFamily="34" charset="0"/>
              <a:cs typeface="Arial" pitchFamily="34" charset="0"/>
            </a:endParaRPr>
          </a:p>
          <a:p>
            <a:pPr marL="1071563"/>
            <a:r>
              <a:rPr lang="pl-PL" sz="1200" i="1" dirty="0" smtClean="0">
                <a:latin typeface="Arial" pitchFamily="34" charset="0"/>
                <a:cs typeface="Arial" pitchFamily="34" charset="0"/>
              </a:rPr>
              <a:t>odkryli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rzecz zaskakującą. Muchy tse-tse, roznoszące groźne dla ludzi i zwierząt choroby, omijają przedmioty pomalowane w czarno-białe pasy. Może więc zebra nosi swoje paski dla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ochrony”.</a:t>
            </a:r>
          </a:p>
          <a:p>
            <a:r>
              <a:rPr lang="pl-PL" sz="8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Jan  Rurański, - Dlaczego </a:t>
            </a:r>
            <a:r>
              <a:rPr lang="pl-PL" sz="800" i="1" dirty="0">
                <a:latin typeface="Arial" pitchFamily="34" charset="0"/>
                <a:cs typeface="Arial" pitchFamily="34" charset="0"/>
              </a:rPr>
              <a:t>zebra jest w paski, czyli odpowiedzi na głupie </a:t>
            </a:r>
            <a:r>
              <a:rPr lang="pl-PL" sz="800" i="1" dirty="0" smtClean="0">
                <a:latin typeface="Arial" pitchFamily="34" charset="0"/>
                <a:cs typeface="Arial" pitchFamily="34" charset="0"/>
              </a:rPr>
              <a:t>pytania.</a:t>
            </a:r>
          </a:p>
          <a:p>
            <a:endParaRPr lang="pl-PL" sz="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8A0000"/>
              </a:buClr>
              <a:buFont typeface="+mj-lt"/>
              <a:buAutoNum type="arabicPeriod" startAt="3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Tematykę zajęć można rozszerzyć: </a:t>
            </a:r>
          </a:p>
          <a:p>
            <a:pPr marL="285750" indent="-285750">
              <a:buClr>
                <a:srgbClr val="8A0000"/>
              </a:buClr>
              <a:buFont typeface="Wingdings" pitchFamily="2" charset="2"/>
              <a:buChar char="q"/>
            </a:pPr>
            <a:r>
              <a:rPr lang="pl-PL" sz="1200" dirty="0">
                <a:latin typeface="Arial" pitchFamily="34" charset="0"/>
                <a:cs typeface="Arial" pitchFamily="34" charset="0"/>
              </a:rPr>
              <a:t>e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dukacja muzyczna - piosenka :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Śpiewające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Brzdące - Pani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Zebra (zawarty jest w niej żart, że zebrę można spotkać na przejściu dla pieszych),</a:t>
            </a:r>
          </a:p>
          <a:p>
            <a:pPr marL="285750" indent="-285750">
              <a:buClr>
                <a:srgbClr val="8A0000"/>
              </a:buClr>
              <a:buFont typeface="Wingdings" pitchFamily="2" charset="2"/>
              <a:buChar char="q"/>
            </a:pPr>
            <a:r>
              <a:rPr lang="pl-PL" sz="1200" i="1" dirty="0">
                <a:latin typeface="Arial" pitchFamily="34" charset="0"/>
                <a:cs typeface="Arial" pitchFamily="34" charset="0"/>
              </a:rPr>
              <a:t>e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dukacja plastyczna - działania kreatywne dzieci inspirowane fragmentem wiersza.</a:t>
            </a:r>
          </a:p>
          <a:p>
            <a:r>
              <a:rPr lang="pl-PL" sz="12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Przygotowanie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wystawy prac uczniów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Clr>
                <a:srgbClr val="8A0000"/>
              </a:buClr>
              <a:buFont typeface="+mj-lt"/>
              <a:buAutoNum type="arabicPeriod" startAt="4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Podsumowanie zajęć.</a:t>
            </a:r>
          </a:p>
          <a:p>
            <a:pPr marL="361950"/>
            <a:r>
              <a:rPr lang="pl-PL" sz="1200" dirty="0">
                <a:latin typeface="Arial" pitchFamily="34" charset="0"/>
                <a:cs typeface="Arial" pitchFamily="34" charset="0"/>
              </a:rPr>
              <a:t>Nauczyciel inspiruje dzieci do swobodnych wypowiedzi: </a:t>
            </a:r>
          </a:p>
          <a:p>
            <a:pPr marL="361950" lvl="0"/>
            <a:r>
              <a:rPr lang="pl-PL" sz="1200" dirty="0">
                <a:latin typeface="Arial" pitchFamily="34" charset="0"/>
                <a:cs typeface="Arial" pitchFamily="34" charset="0"/>
              </a:rPr>
              <a:t>Najciekawszym fragmentem zajęć była/było… </a:t>
            </a:r>
          </a:p>
          <a:p>
            <a:pPr marL="361950" lvl="0"/>
            <a:r>
              <a:rPr lang="pl-PL" sz="1200" dirty="0">
                <a:latin typeface="Arial" pitchFamily="34" charset="0"/>
                <a:cs typeface="Arial" pitchFamily="34" charset="0"/>
              </a:rPr>
              <a:t>Największą trudność sprawiało mi…</a:t>
            </a:r>
          </a:p>
          <a:p>
            <a:pPr marL="361950" lvl="0"/>
            <a:r>
              <a:rPr lang="pl-PL" sz="1200" dirty="0">
                <a:latin typeface="Arial" pitchFamily="34" charset="0"/>
                <a:cs typeface="Arial" pitchFamily="34" charset="0"/>
              </a:rPr>
              <a:t>Dowiedziałam/dowiedziałem się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…</a:t>
            </a:r>
            <a:endParaRPr lang="pl-PL" sz="1200" dirty="0" smtClean="0"/>
          </a:p>
        </p:txBody>
      </p:sp>
      <p:sp>
        <p:nvSpPr>
          <p:cNvPr id="6" name="Prostokąt 5"/>
          <p:cNvSpPr/>
          <p:nvPr/>
        </p:nvSpPr>
        <p:spPr>
          <a:xfrm>
            <a:off x="899592" y="332656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MYŚLOWYCH KAPELUSZY EDWARDA DE </a:t>
            </a:r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BONO</a:t>
            </a:r>
            <a:endParaRPr lang="pl-PL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listyznaszegosadu.pl/upload/article/bild/8237/652083/tsetse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-1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67" b="13793"/>
          <a:stretch/>
        </p:blipFill>
        <p:spPr bwMode="auto">
          <a:xfrm>
            <a:off x="827584" y="3665528"/>
            <a:ext cx="826365" cy="479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81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269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LITERATURA/ Informacje o wykorzystanych w prezentacji materiałach:</a:t>
            </a:r>
          </a:p>
          <a:p>
            <a:endParaRPr lang="pl-PL" sz="1200" b="1" dirty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Clr>
                <a:srgbClr val="8A0000"/>
              </a:buClr>
              <a:buFont typeface="+mj-lt"/>
              <a:buAutoNum type="arabicPeriod"/>
            </a:pPr>
            <a:r>
              <a:rPr lang="pl-PL" sz="1200" dirty="0">
                <a:latin typeface="Arial" pitchFamily="34" charset="0"/>
                <a:cs typeface="Arial" pitchFamily="34" charset="0"/>
              </a:rPr>
              <a:t>B. Kubiczek – Metody aktywizujące. Jak nauczyć uczniów uczenia się. </a:t>
            </a:r>
          </a:p>
          <a:p>
            <a:r>
              <a:rPr lang="pl-PL" sz="1200" dirty="0">
                <a:latin typeface="Arial" pitchFamily="34" charset="0"/>
                <a:cs typeface="Arial" pitchFamily="34" charset="0"/>
              </a:rPr>
              <a:t>              Wydawnictwo: NOWIK,   2009 r.</a:t>
            </a:r>
          </a:p>
          <a:p>
            <a:pPr marL="228600" lvl="0" indent="-228600">
              <a:buClr>
                <a:srgbClr val="8A0000"/>
              </a:buClr>
              <a:buFont typeface="+mj-lt"/>
              <a:buAutoNum type="arabicPeriod" startAt="2"/>
            </a:pPr>
            <a:r>
              <a:rPr lang="pl-PL" sz="1200" dirty="0">
                <a:latin typeface="Arial" pitchFamily="34" charset="0"/>
                <a:cs typeface="Arial" pitchFamily="34" charset="0"/>
              </a:rPr>
              <a:t>M. Wójcik – Wybrane metody aktywizujące i techniki aktywizujące. Zastosowane w procesie nauczania i uczenia się matematyki.</a:t>
            </a:r>
          </a:p>
          <a:p>
            <a:r>
              <a:rPr lang="pl-PL" sz="1200" dirty="0">
                <a:latin typeface="Arial" pitchFamily="34" charset="0"/>
                <a:cs typeface="Arial" pitchFamily="34" charset="0"/>
              </a:rPr>
              <a:t>      Wydawnictwo: Fraszka Edukacyjna,  2004 r.</a:t>
            </a:r>
          </a:p>
          <a:p>
            <a:pPr marL="228600" lvl="0" indent="-228600">
              <a:buClr>
                <a:srgbClr val="8A0000"/>
              </a:buClr>
              <a:buFont typeface="+mj-lt"/>
              <a:buAutoNum type="arabicPeriod" startAt="3"/>
            </a:pPr>
            <a:r>
              <a:rPr lang="pl-PL" sz="1200" dirty="0">
                <a:latin typeface="Arial" pitchFamily="34" charset="0"/>
                <a:cs typeface="Arial" pitchFamily="34" charset="0"/>
              </a:rPr>
              <a:t>Portal wiedzy dla nauczycieli/ materiały dla nauczycieli - 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http://scholaris.pl </a:t>
            </a:r>
          </a:p>
          <a:p>
            <a:pPr marL="228600" lvl="0" indent="-228600">
              <a:buClr>
                <a:srgbClr val="8A0000"/>
              </a:buClr>
              <a:buFont typeface="+mj-lt"/>
              <a:buAutoNum type="arabicPeriod" startAt="4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Ilustracje wykorzystane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w prezentacji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http://gosiazimniak.pl/nie-sama-praca-zalety-czytania-ksiazek/</a:t>
            </a:r>
          </a:p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http://ccnews.pl/2016/10/25/6-kapeluszy-de-bono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endParaRPr lang="pl-PL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8A0000"/>
              </a:buClr>
              <a:buFont typeface="+mj-lt"/>
              <a:buAutoNum type="arabicPeriod" startAt="5"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Piosenka </a:t>
            </a:r>
            <a:r>
              <a:rPr lang="pl-PL" sz="1200" dirty="0">
                <a:latin typeface="Arial" pitchFamily="34" charset="0"/>
                <a:cs typeface="Arial" pitchFamily="34" charset="0"/>
              </a:rPr>
              <a:t>- Śpiewające Brzdące - Pani Zebra</a:t>
            </a:r>
          </a:p>
          <a:p>
            <a:r>
              <a:rPr lang="pl-PL" sz="1200" dirty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www.youtube.com/watch?v=uG0aRu5oX6M</a:t>
            </a:r>
            <a:endParaRPr lang="pl-PL" sz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</a:t>
            </a:r>
            <a:r>
              <a:rPr lang="pl-PL" sz="1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Opracowanie: </a:t>
            </a:r>
            <a:r>
              <a:rPr lang="pl-PL" sz="1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Arlena</a:t>
            </a:r>
            <a:r>
              <a:rPr lang="pl-PL" sz="1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Kiziak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872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Istota metod aktywizujących</a:t>
            </a:r>
            <a:endParaRPr lang="pl-PL" sz="3600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8426"/>
              </p:ext>
            </p:extLst>
          </p:nvPr>
        </p:nvGraphicFramePr>
        <p:xfrm>
          <a:off x="755576" y="2060848"/>
          <a:ext cx="3528392" cy="165618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528392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0C0E1A"/>
                          </a:solidFill>
                        </a:rPr>
                        <a:t>„przenoszenie akcentu” </a:t>
                      </a:r>
                    </a:p>
                    <a:p>
                      <a:pPr algn="ctr"/>
                      <a:r>
                        <a:rPr lang="pl-PL" sz="2400" dirty="0" smtClean="0">
                          <a:solidFill>
                            <a:srgbClr val="0C0E1A"/>
                          </a:solidFill>
                        </a:rPr>
                        <a:t>z procesu nauczania na </a:t>
                      </a:r>
                    </a:p>
                    <a:p>
                      <a:pPr algn="ctr"/>
                      <a:r>
                        <a:rPr lang="pl-PL" sz="2400" dirty="0" smtClean="0">
                          <a:solidFill>
                            <a:srgbClr val="0C0E1A"/>
                          </a:solidFill>
                        </a:rPr>
                        <a:t>proces ucznia</a:t>
                      </a:r>
                      <a:r>
                        <a:rPr lang="pl-PL" sz="2400" baseline="0" dirty="0" smtClean="0">
                          <a:solidFill>
                            <a:srgbClr val="0C0E1A"/>
                          </a:solidFill>
                        </a:rPr>
                        <a:t> się</a:t>
                      </a:r>
                      <a:endParaRPr lang="pl-PL" sz="2400" dirty="0">
                        <a:solidFill>
                          <a:srgbClr val="0C0E1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52900"/>
              </p:ext>
            </p:extLst>
          </p:nvPr>
        </p:nvGraphicFramePr>
        <p:xfrm>
          <a:off x="755576" y="4149080"/>
          <a:ext cx="3528392" cy="158417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528392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180202"/>
                          </a:solidFill>
                        </a:rPr>
                        <a:t>dopasowanie do potrzeb, możliwości </a:t>
                      </a:r>
                    </a:p>
                    <a:p>
                      <a:pPr algn="ctr"/>
                      <a:r>
                        <a:rPr lang="pl-PL" sz="2400" dirty="0" smtClean="0">
                          <a:solidFill>
                            <a:srgbClr val="180202"/>
                          </a:solidFill>
                        </a:rPr>
                        <a:t>oraz</a:t>
                      </a:r>
                      <a:r>
                        <a:rPr lang="pl-PL" sz="2400" baseline="0" dirty="0" smtClean="0">
                          <a:solidFill>
                            <a:srgbClr val="180202"/>
                          </a:solidFill>
                        </a:rPr>
                        <a:t> </a:t>
                      </a:r>
                      <a:r>
                        <a:rPr lang="pl-PL" sz="2400" dirty="0" smtClean="0">
                          <a:solidFill>
                            <a:srgbClr val="180202"/>
                          </a:solidFill>
                        </a:rPr>
                        <a:t> preferencji uczniów</a:t>
                      </a:r>
                      <a:endParaRPr lang="pl-PL" sz="2400" dirty="0">
                        <a:solidFill>
                          <a:srgbClr val="18020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03965"/>
              </p:ext>
            </p:extLst>
          </p:nvPr>
        </p:nvGraphicFramePr>
        <p:xfrm>
          <a:off x="4860032" y="2060848"/>
          <a:ext cx="3744416" cy="1656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180202"/>
                          </a:solidFill>
                        </a:rPr>
                        <a:t>uczenie uczniów uczenia się  i ponoszenia</a:t>
                      </a:r>
                      <a:r>
                        <a:rPr lang="pl-PL" sz="2400" baseline="0" dirty="0" smtClean="0">
                          <a:solidFill>
                            <a:srgbClr val="180202"/>
                          </a:solidFill>
                        </a:rPr>
                        <a:t> odpowiedzialności za jego efekty</a:t>
                      </a:r>
                      <a:endParaRPr lang="pl-PL" sz="2400" dirty="0">
                        <a:solidFill>
                          <a:srgbClr val="18020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04115"/>
              </p:ext>
            </p:extLst>
          </p:nvPr>
        </p:nvGraphicFramePr>
        <p:xfrm>
          <a:off x="4860032" y="4149080"/>
          <a:ext cx="3744416" cy="15841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rgbClr val="0C0E1A"/>
                          </a:solidFill>
                        </a:rPr>
                        <a:t>nauczyciel pełni funkcję „doradcy , trenera edukacyjnego”</a:t>
                      </a:r>
                      <a:endParaRPr lang="pl-PL" sz="2400" dirty="0">
                        <a:solidFill>
                          <a:srgbClr val="0C0E1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2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48072"/>
          </a:xfrm>
          <a:ln>
            <a:solidFill>
              <a:srgbClr val="002060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pl-PL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Metoda aktywizująca, </a:t>
            </a:r>
            <a:r>
              <a:rPr lang="pl-PL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pl-PL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technika aktywizująca ?</a:t>
            </a:r>
            <a:endParaRPr lang="pl-PL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7344816" cy="4608512"/>
          </a:xfrm>
        </p:spPr>
        <p:txBody>
          <a:bodyPr>
            <a:normAutofit fontScale="85000" lnSpcReduction="20000"/>
          </a:bodyPr>
          <a:lstStyle/>
          <a:p>
            <a:pPr algn="l"/>
            <a:endParaRPr lang="pl-PL" sz="2200" dirty="0" smtClean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2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Różnice między metodą aktywizującą a aktywizującą techniką zachodzą w wymiarze:</a:t>
            </a:r>
          </a:p>
          <a:p>
            <a:pPr lvl="4"/>
            <a:endParaRPr lang="pl-PL" sz="2400" dirty="0"/>
          </a:p>
          <a:p>
            <a:pPr lvl="4"/>
            <a:r>
              <a:rPr lang="pl-PL" sz="2400" dirty="0" smtClean="0">
                <a:solidFill>
                  <a:schemeClr val="tx2"/>
                </a:solidFill>
              </a:rPr>
              <a:t>organizacyjnym                emocjonalnym</a:t>
            </a:r>
          </a:p>
          <a:p>
            <a:pPr marL="447675" lvl="4"/>
            <a:endParaRPr lang="pl-PL" sz="2200" dirty="0" smtClean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pPr marL="447675" lvl="4"/>
            <a:r>
              <a:rPr lang="pl-PL" sz="22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Aktywizująca metoda to działanie, które uwzględnia emocjonalny aspekt procesu uczenia się, wykorzystując aktywizującą technikę w odpowiednim  momencie i w odpowiedni sposób. </a:t>
            </a:r>
          </a:p>
          <a:p>
            <a:pPr marL="447675" lvl="2"/>
            <a:r>
              <a:rPr lang="pl-PL" sz="22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Technika jest „ przepisem na zewnętrzną organizację sytuacji(co kto i w jaki sposób ma robić?)”</a:t>
            </a:r>
          </a:p>
          <a:p>
            <a:pPr algn="l"/>
            <a:endParaRPr lang="pl-PL" sz="2200" dirty="0"/>
          </a:p>
          <a:p>
            <a:pPr algn="ctr"/>
            <a:r>
              <a:rPr lang="pl-PL" sz="1900" dirty="0" smtClean="0"/>
              <a:t>Metoda jest więc pojęciem znacznie szerszym,</a:t>
            </a:r>
          </a:p>
          <a:p>
            <a:pPr algn="ctr"/>
            <a:r>
              <a:rPr lang="pl-PL" sz="1900" dirty="0" smtClean="0"/>
              <a:t>a technika jest elementem metody.</a:t>
            </a:r>
            <a:endParaRPr lang="pl-PL" sz="1900" dirty="0"/>
          </a:p>
          <a:p>
            <a:pPr algn="l"/>
            <a:endParaRPr lang="pl-PL" sz="2200" dirty="0" smtClean="0"/>
          </a:p>
          <a:p>
            <a:pPr algn="l"/>
            <a:endParaRPr lang="pl-PL" sz="2200" dirty="0"/>
          </a:p>
        </p:txBody>
      </p:sp>
      <p:sp>
        <p:nvSpPr>
          <p:cNvPr id="4" name="Elipsa 3"/>
          <p:cNvSpPr/>
          <p:nvPr/>
        </p:nvSpPr>
        <p:spPr>
          <a:xfrm>
            <a:off x="1987491" y="2688447"/>
            <a:ext cx="340674" cy="3339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 flipV="1">
            <a:off x="5347657" y="2716200"/>
            <a:ext cx="330914" cy="3339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0364" y="2526834"/>
            <a:ext cx="1564313" cy="896399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zapisania </a:t>
            </a:r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przeczytanych 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treści 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pl-PL" sz="1600" b="1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95766" y="491063"/>
            <a:ext cx="4031654" cy="833724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pl-PL" sz="24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MAPA PAMIĘCI </a:t>
            </a:r>
            <a:r>
              <a:rPr lang="pl-PL" sz="1400" dirty="0" smtClean="0">
                <a:solidFill>
                  <a:srgbClr val="18020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dirty="0" smtClean="0">
                <a:solidFill>
                  <a:srgbClr val="18020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solidFill>
                  <a:srgbClr val="180202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pl-PL" sz="1400" dirty="0">
                <a:solidFill>
                  <a:srgbClr val="180202"/>
                </a:solidFill>
                <a:effectLst/>
                <a:latin typeface="Arial" pitchFamily="34" charset="0"/>
                <a:cs typeface="Arial" pitchFamily="34" charset="0"/>
              </a:rPr>
              <a:t>nazywana „mapą myśli”. „ mapą mózgu”)</a:t>
            </a:r>
            <a:r>
              <a:rPr lang="pl-PL" sz="1400" dirty="0">
                <a:solidFill>
                  <a:srgbClr val="18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/>
            </a:r>
            <a:br>
              <a:rPr lang="pl-PL" sz="1400" dirty="0">
                <a:solidFill>
                  <a:srgbClr val="18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</a:br>
            <a:endParaRPr lang="pl-PL" sz="1400" dirty="0">
              <a:solidFill>
                <a:srgbClr val="180202"/>
              </a:solidFill>
              <a:latin typeface="+mn-lt"/>
            </a:endParaRPr>
          </a:p>
        </p:txBody>
      </p:sp>
      <p:sp>
        <p:nvSpPr>
          <p:cNvPr id="4" name="Strzałka w dół 3"/>
          <p:cNvSpPr/>
          <p:nvPr/>
        </p:nvSpPr>
        <p:spPr>
          <a:xfrm rot="1455981" flipH="1">
            <a:off x="1224680" y="1252080"/>
            <a:ext cx="206395" cy="109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2567870" y="1373298"/>
            <a:ext cx="203929" cy="1020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2989263"/>
            <a:ext cx="18589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60" y="3867150"/>
            <a:ext cx="1791323" cy="21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35" y="2989263"/>
            <a:ext cx="18589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835696" y="2548017"/>
            <a:ext cx="1224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analiza podanych</a:t>
            </a:r>
          </a:p>
          <a:p>
            <a:pPr algn="ctr"/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 treści</a:t>
            </a:r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167170" y="2573764"/>
            <a:ext cx="1836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wiązki między poszczególnymi zagadnieniami</a:t>
            </a:r>
          </a:p>
        </p:txBody>
      </p:sp>
      <p:sp>
        <p:nvSpPr>
          <p:cNvPr id="11" name="Strzałka w dół 10"/>
          <p:cNvSpPr/>
          <p:nvPr/>
        </p:nvSpPr>
        <p:spPr>
          <a:xfrm rot="19946498">
            <a:off x="3768870" y="1312652"/>
            <a:ext cx="188076" cy="1088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brightnessContrast bright="-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34" y="547590"/>
            <a:ext cx="4005258" cy="566243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275710" y="3717032"/>
            <a:ext cx="45843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l-PL" sz="1600" b="1" dirty="0">
                <a:latin typeface="Arial" pitchFamily="34" charset="0"/>
                <a:cs typeface="Arial" pitchFamily="34" charset="0"/>
              </a:rPr>
              <a:t>Technika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ta może być wykorzystywana </a:t>
            </a:r>
          </a:p>
          <a:p>
            <a:pPr algn="ctr"/>
            <a:r>
              <a:rPr lang="pl-PL" sz="1600" dirty="0">
                <a:latin typeface="Arial" pitchFamily="34" charset="0"/>
                <a:cs typeface="Arial" pitchFamily="34" charset="0"/>
              </a:rPr>
              <a:t>w różnych dziedzinach i sytuacjach życia. Jest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narzędziem, które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angażuje obie półkule mózgu oraz pozwala uporządkować myśli przychodzące </a:t>
            </a:r>
          </a:p>
          <a:p>
            <a:pPr algn="ctr"/>
            <a:r>
              <a:rPr lang="pl-PL" sz="1600" dirty="0">
                <a:latin typeface="Arial" pitchFamily="34" charset="0"/>
                <a:cs typeface="Arial" pitchFamily="34" charset="0"/>
              </a:rPr>
              <a:t>do głowy. Pobudza zdolność mózgu do tworzenia wzorów. </a:t>
            </a:r>
          </a:p>
          <a:p>
            <a:pPr algn="ctr"/>
            <a:endParaRPr lang="pl-PL" sz="1100" dirty="0"/>
          </a:p>
          <a:p>
            <a:pPr algn="ctr"/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1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100" dirty="0" smtClean="0">
                <a:latin typeface="Arial" pitchFamily="34" charset="0"/>
                <a:cs typeface="Arial" pitchFamily="34" charset="0"/>
              </a:rPr>
              <a:t>Technika                      w literaturze zachodniej zwana metodą.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1403648" y="6023459"/>
            <a:ext cx="6220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6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9" grpId="0"/>
      <p:bldP spid="14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73"/>
            <a:ext cx="381642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TECHNIKA ANIMACJI: PRAWDA - FAŁSZ </a:t>
            </a:r>
            <a:r>
              <a:rPr lang="pl-PL" sz="14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4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</a:br>
            <a:endParaRPr lang="pl-PL" sz="1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0528" y="2213967"/>
            <a:ext cx="2359264" cy="1204788"/>
          </a:xfrm>
        </p:spPr>
        <p:txBody>
          <a:bodyPr>
            <a:normAutofit/>
          </a:bodyPr>
          <a:lstStyle/>
          <a:p>
            <a:pPr algn="l"/>
            <a:r>
              <a:rPr lang="pl-PL" sz="1600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diagnozowanie </a:t>
            </a:r>
          </a:p>
          <a:p>
            <a:pPr algn="l"/>
            <a:r>
              <a:rPr lang="pl-PL" sz="1600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wiedzy i umiejętności </a:t>
            </a:r>
          </a:p>
          <a:p>
            <a:pPr algn="l"/>
            <a:r>
              <a:rPr lang="pl-PL" sz="1600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uczniów</a:t>
            </a:r>
          </a:p>
          <a:p>
            <a:pPr algn="l"/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profesor.pl/mat/n11/n11_j_pawlak_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6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76673"/>
            <a:ext cx="3128485" cy="30963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 w dół 4"/>
          <p:cNvSpPr/>
          <p:nvPr/>
        </p:nvSpPr>
        <p:spPr>
          <a:xfrm rot="2304562" flipH="1">
            <a:off x="1735184" y="1405446"/>
            <a:ext cx="314419" cy="70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19946498">
            <a:off x="3698968" y="1426032"/>
            <a:ext cx="351998" cy="703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915816" y="2213967"/>
            <a:ext cx="2555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kształcenie </a:t>
            </a:r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umiejętność podejmowania decyzji, 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argumentowania, </a:t>
            </a:r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logicznego 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myślenia </a:t>
            </a:r>
            <a:endParaRPr lang="pl-PL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55069" y="3789040"/>
            <a:ext cx="82706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Zasady pracy w grupie</a:t>
            </a:r>
          </a:p>
          <a:p>
            <a:endParaRPr lang="pl-PL" sz="1600" b="1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Uczniowie tasują otrzymane karty i kładą je na odpowiednie miejsce na planszy (KART </a:t>
            </a:r>
          </a:p>
          <a:p>
            <a:pPr marL="342900" indent="-342900">
              <a:buAutoNum type="arabicPeriod"/>
            </a:pPr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Jedno </a:t>
            </a:r>
            <a:r>
              <a:rPr lang="pl-PL" sz="1600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dziecko z grypy wyciągają jedną kartę i czyta tekst proponując odpowiedź::„prawda” lub „fałsz”, bądź też zgłasza „brak wiedzy” lub „brak decyzji”.</a:t>
            </a:r>
          </a:p>
          <a:p>
            <a:pPr marL="342900" indent="-342900">
              <a:buAutoNum type="arabicPeriod" startAt="3"/>
            </a:pPr>
            <a:r>
              <a:rPr lang="pl-PL" sz="1600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Członkowie grupy wyrażają swoje zdanie, jeżeli nie dojdzie do porozumienia - wtedy odkłada kartę na polu „brak decyzji” lub „brak wiedzy”. </a:t>
            </a:r>
          </a:p>
          <a:p>
            <a:pPr marL="342900" indent="-342900">
              <a:buAutoNum type="arabicPeriod" startAt="3"/>
            </a:pPr>
            <a:r>
              <a:rPr lang="pl-PL" sz="1600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Karty odłożone przez uczniów na polach „brak wiedzy” i „brak decyzji” stają się punktem wyjścia do dalszej pracy, np. jako zadanie dodatkowe</a:t>
            </a:r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5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27963"/>
              </p:ext>
            </p:extLst>
          </p:nvPr>
        </p:nvGraphicFramePr>
        <p:xfrm>
          <a:off x="395536" y="1196752"/>
          <a:ext cx="4157903" cy="3867033"/>
        </p:xfrm>
        <a:graphic>
          <a:graphicData uri="http://schemas.openxmlformats.org/drawingml/2006/table">
            <a:tbl>
              <a:tblPr/>
              <a:tblGrid>
                <a:gridCol w="2163892"/>
                <a:gridCol w="1994011"/>
              </a:tblGrid>
              <a:tr h="2067509">
                <a:tc>
                  <a:txBody>
                    <a:bodyPr/>
                    <a:lstStyle/>
                    <a:p>
                      <a:pPr algn="ctr"/>
                      <a:endParaRPr lang="pl-PL" sz="16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sz="16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Liczba o 5 większa od liczby 1 to: </a:t>
                      </a: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 1 + 5 </a:t>
                      </a:r>
                      <a:endParaRPr lang="pl-PL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sz="16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Iloczyn liczb 2 i 3 to:</a:t>
                      </a: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2 · 3 </a:t>
                      </a:r>
                      <a:endParaRPr lang="pl-PL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524">
                <a:tc>
                  <a:txBody>
                    <a:bodyPr/>
                    <a:lstStyle/>
                    <a:p>
                      <a:pPr algn="ctr"/>
                      <a:endParaRPr lang="pl-PL" sz="16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Różnica liczb 2 i 6 to:</a:t>
                      </a: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 2 + 6</a:t>
                      </a:r>
                      <a:endParaRPr lang="pl-PL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Liczba o 5 mniejsza od </a:t>
                      </a: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liczby 10 to: </a:t>
                      </a:r>
                    </a:p>
                    <a:p>
                      <a:pPr algn="ctr"/>
                      <a:endParaRPr lang="pl-PL" sz="16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10  -</a:t>
                      </a:r>
                      <a:r>
                        <a:rPr lang="pl-PL" sz="1600" b="1" i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1600" b="1" i="0" dirty="0" smtClean="0">
                          <a:latin typeface="Arial" pitchFamily="34" charset="0"/>
                          <a:cs typeface="Arial" pitchFamily="34" charset="0"/>
                        </a:rPr>
                        <a:t> 5 </a:t>
                      </a:r>
                      <a:endParaRPr lang="pl-PL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www.profesor.pl/mat/n11/n11_j_pawlak_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6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37" y="1162472"/>
            <a:ext cx="3928797" cy="3888432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1259632" y="43602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TECHNIKA ANIMACJI: PRAWDA - FAŁSZ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525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056784" cy="3888432"/>
          </a:xfrm>
        </p:spPr>
        <p:txBody>
          <a:bodyPr>
            <a:normAutofit/>
          </a:bodyPr>
          <a:lstStyle/>
          <a:p>
            <a:endParaRPr lang="pl-PL" sz="1600" dirty="0" smtClean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600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Technika usprawniająca pamięć długotrwałą, model pamięci odwołuje się do    </a:t>
            </a:r>
          </a:p>
          <a:p>
            <a:pPr marL="1254125"/>
            <a:r>
              <a:rPr lang="pl-PL" sz="1600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  - zmysłowości            - postrzegania kolorów</a:t>
            </a:r>
          </a:p>
          <a:p>
            <a:pPr marL="1254125"/>
            <a:r>
              <a:rPr lang="pl-PL" sz="1600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  - niezwykłości            - powiązania z tematem</a:t>
            </a:r>
          </a:p>
          <a:p>
            <a:pPr marL="1254125"/>
            <a:r>
              <a:rPr lang="pl-PL" sz="1600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  - uporządkowania      - klasyfikowania</a:t>
            </a:r>
          </a:p>
          <a:p>
            <a:pPr marL="1254125"/>
            <a:r>
              <a:rPr lang="pl-PL" sz="1600" b="1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  - ponumerowania       - kojarzenia…</a:t>
            </a:r>
          </a:p>
          <a:p>
            <a:endParaRPr lang="pl-PL" sz="1600" dirty="0" smtClean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Dobrym przykładem zastosowania tej techniki jest wykorzystanie jej do zapamiętania  listy powiązanych ze sobą słów, nazwisk, nazw, dat, itd.</a:t>
            </a:r>
            <a:endParaRPr lang="pl-PL" sz="1600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753798" y="620689"/>
            <a:ext cx="3636404" cy="576063"/>
          </a:xfrm>
        </p:spPr>
        <p:txBody>
          <a:bodyPr/>
          <a:lstStyle/>
          <a:p>
            <a:pPr marL="182880" indent="0">
              <a:buNone/>
            </a:pPr>
            <a:r>
              <a:rPr lang="pl-PL" sz="20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MAPA KLANU SZKOTÓW</a:t>
            </a:r>
            <a:endParaRPr lang="pl-PL" sz="2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szkot-ruchomy-obrazek-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7"/>
            <a:ext cx="1224136" cy="15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863588" y="1607697"/>
            <a:ext cx="7416824" cy="44856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Szary Merkury, </a:t>
            </a:r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 znajduje się w towarzystwie  </a:t>
            </a:r>
            <a:r>
              <a:rPr lang="pl-PL" sz="1600" b="1" dirty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ś</a:t>
            </a:r>
            <a:r>
              <a:rPr lang="pl-PL" sz="1600" b="1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wiecącej</a:t>
            </a:r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  koleżanki </a:t>
            </a:r>
            <a:r>
              <a:rPr lang="pl-PL" sz="1600" b="1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Wenus. </a:t>
            </a:r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Siedząc na </a:t>
            </a:r>
            <a:r>
              <a:rPr lang="pl-PL" sz="1600" b="1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zielono - niebieskiej Ziemi</a:t>
            </a:r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, rozkładają obok siebie batoniki </a:t>
            </a:r>
            <a:r>
              <a:rPr lang="pl-PL" sz="1600" b="1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Mars</a:t>
            </a:r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600" dirty="0" smtClean="0">
                <a:solidFill>
                  <a:srgbClr val="180202"/>
                </a:solidFill>
                <a:latin typeface="Arial" pitchFamily="34" charset="0"/>
                <a:cs typeface="Arial" pitchFamily="34" charset="0"/>
              </a:rPr>
              <a:t>Im bardziej wymyślone będą obrazy lub historyjki, tym łatwiej je zapamiętać. Technikę tę można wykorzystać do zapamiętywania dowolnych treści.</a:t>
            </a:r>
            <a:endParaRPr lang="pl-PL" sz="1600" dirty="0">
              <a:solidFill>
                <a:srgbClr val="18020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915816" y="764704"/>
            <a:ext cx="3312368" cy="432048"/>
          </a:xfrm>
        </p:spPr>
        <p:txBody>
          <a:bodyPr/>
          <a:lstStyle/>
          <a:p>
            <a:pPr marL="182880" indent="0">
              <a:buNone/>
            </a:pPr>
            <a:r>
              <a:rPr lang="pl-PL" sz="20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MAPA </a:t>
            </a:r>
            <a:r>
              <a:rPr lang="pl-PL" sz="20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KANU </a:t>
            </a:r>
            <a:r>
              <a:rPr lang="pl-PL" sz="20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SZKOTÓW</a:t>
            </a:r>
            <a:endParaRPr lang="pl-PL" sz="20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94" y="2564904"/>
            <a:ext cx="4584213" cy="2503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9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846" y="692696"/>
            <a:ext cx="7460309" cy="504056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BURZA MÓZGÓW LUB „FABRYKA POMYSŁÓW” </a:t>
            </a:r>
            <a:endParaRPr lang="pl-PL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8528" y="2851195"/>
            <a:ext cx="8208912" cy="3312368"/>
          </a:xfrm>
        </p:spPr>
        <p:txBody>
          <a:bodyPr>
            <a:noAutofit/>
          </a:bodyPr>
          <a:lstStyle/>
          <a:p>
            <a:pPr algn="l"/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Etapy rozwiązywania problemu:</a:t>
            </a:r>
          </a:p>
          <a:p>
            <a:pPr marL="457200" indent="-457200" algn="l">
              <a:buAutoNum type="arabicPeriod"/>
            </a:pP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Zdefiniowanie problemu wymagającego rozwiązania  i sfomułowanie go w postaci pytania stymulującego do działania.  </a:t>
            </a:r>
          </a:p>
          <a:p>
            <a:pPr marL="457200" indent="-457200" algn="l">
              <a:buAutoNum type="arabicPeriod"/>
            </a:pP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Poszukiwane rozwiązań z zastosowaniem myślenia twórczego - -uczniowie </a:t>
            </a:r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zgłaszają swoje pomysły i zapisują na tablicy lub planszy 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(każde podane rozwiązanie jest jednakowo ważne).</a:t>
            </a:r>
          </a:p>
          <a:p>
            <a:pPr marL="457200" indent="-457200" algn="l">
              <a:buAutoNum type="arabicPeriod"/>
            </a:pP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Wybór optymalnego w danych warunkach rozwiązania – uczniowie </a:t>
            </a:r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analizują, porządkują i wybierają 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pomysł/y</a:t>
            </a:r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który/e </a:t>
            </a:r>
            <a:r>
              <a:rPr lang="pl-PL" sz="1600" dirty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pomogą rozwiązać </a:t>
            </a: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problem.</a:t>
            </a:r>
          </a:p>
          <a:p>
            <a:pPr marL="457200" indent="-457200" algn="l">
              <a:buAutoNum type="arabicPeriod"/>
            </a:pP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Zastosowanie rozwiązania.</a:t>
            </a:r>
          </a:p>
          <a:p>
            <a:pPr marL="457200" indent="-457200" algn="l">
              <a:buAutoNum type="arabicPeriod"/>
            </a:pPr>
            <a:r>
              <a:rPr lang="pl-PL" sz="1600" dirty="0" smtClean="0">
                <a:solidFill>
                  <a:srgbClr val="0C0E1A"/>
                </a:solidFill>
                <a:latin typeface="Arial" pitchFamily="34" charset="0"/>
                <a:cs typeface="Arial" pitchFamily="34" charset="0"/>
              </a:rPr>
              <a:t>Dokonanie ewaluacji (jeżeli rozwiązanie ma pożądany efekt, jeżeli nie wracamy do punktu 2 i 3)</a:t>
            </a:r>
            <a:endParaRPr lang="pl-PL" sz="1600" dirty="0">
              <a:solidFill>
                <a:srgbClr val="0C0E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rzałka w dół 3"/>
          <p:cNvSpPr/>
          <p:nvPr/>
        </p:nvSpPr>
        <p:spPr>
          <a:xfrm rot="1729517">
            <a:off x="2040589" y="1381067"/>
            <a:ext cx="342038" cy="684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11560" y="2211277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kreatywne myślenie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3590890" y="2221005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dyskusja</a:t>
            </a:r>
          </a:p>
        </p:txBody>
      </p:sp>
      <p:sp>
        <p:nvSpPr>
          <p:cNvPr id="8" name="Prostokąt 7"/>
          <p:cNvSpPr/>
          <p:nvPr/>
        </p:nvSpPr>
        <p:spPr>
          <a:xfrm>
            <a:off x="5220072" y="2221005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efektywność pracy grupy</a:t>
            </a:r>
            <a:br>
              <a:rPr lang="pl-PL" dirty="0"/>
            </a:br>
            <a:endParaRPr lang="pl-PL" dirty="0"/>
          </a:p>
        </p:txBody>
      </p:sp>
      <p:sp>
        <p:nvSpPr>
          <p:cNvPr id="9" name="Strzałka w dół 8"/>
          <p:cNvSpPr/>
          <p:nvPr/>
        </p:nvSpPr>
        <p:spPr>
          <a:xfrm>
            <a:off x="3951427" y="1365819"/>
            <a:ext cx="342038" cy="703339"/>
          </a:xfrm>
          <a:prstGeom prst="downArrow">
            <a:avLst>
              <a:gd name="adj1" fmla="val 418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20177705">
            <a:off x="5861144" y="1390653"/>
            <a:ext cx="342038" cy="695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1423</TotalTime>
  <Words>814</Words>
  <Application>Microsoft Office PowerPoint</Application>
  <PresentationFormat>Pokaz na ekranie (4:3)</PresentationFormat>
  <Paragraphs>195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Aerodynamiczny</vt:lpstr>
      <vt:lpstr>Metody i techniki aktywizujące</vt:lpstr>
      <vt:lpstr>Istota metod aktywizujących</vt:lpstr>
      <vt:lpstr>Metoda aktywizująca, a  technika aktywizująca ?</vt:lpstr>
      <vt:lpstr>MAPA PAMIĘCI  (nazywana „mapą myśli”. „ mapą mózgu”) </vt:lpstr>
      <vt:lpstr>TECHNIKA ANIMACJI: PRAWDA - FAŁSZ  </vt:lpstr>
      <vt:lpstr>Prezentacja programu PowerPoint</vt:lpstr>
      <vt:lpstr>MAPA KLANU SZKOTÓW</vt:lpstr>
      <vt:lpstr>MAPA KANU SZKOTÓW</vt:lpstr>
      <vt:lpstr>BURZA MÓZGÓW LUB „FABRYKA POMYSŁÓW” </vt:lpstr>
      <vt:lpstr>BURZA MÓZGÓW</vt:lpstr>
      <vt:lpstr>METODA TEKSTU PRZEWODNIEGO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i techniki aktywizujące</dc:title>
  <dc:creator>komputer</dc:creator>
  <cp:lastModifiedBy>komputer</cp:lastModifiedBy>
  <cp:revision>125</cp:revision>
  <dcterms:created xsi:type="dcterms:W3CDTF">2018-09-28T18:20:31Z</dcterms:created>
  <dcterms:modified xsi:type="dcterms:W3CDTF">2019-02-08T14:32:10Z</dcterms:modified>
</cp:coreProperties>
</file>