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59222A3-ACD5-4B91-91EA-2F123D2AB1D1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7589236-CA61-4FCD-BFC5-EC482E76D5F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10400" y="2191652"/>
            <a:ext cx="1981200" cy="166939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8 </a:t>
            </a:r>
          </a:p>
          <a:p>
            <a:pPr algn="ctr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stycznia2014r.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2564904"/>
            <a:ext cx="6359624" cy="3312368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Arial Rounded MT Bold" panose="020F0704030504030204" pitchFamily="34" charset="0"/>
              </a:rPr>
              <a:t>Powiatowy Konkurs Frazeologiczny</a:t>
            </a:r>
            <a:br>
              <a:rPr lang="pl-PL" sz="4800" b="1" dirty="0" smtClean="0">
                <a:latin typeface="Arial Rounded MT Bold" panose="020F0704030504030204" pitchFamily="34" charset="0"/>
              </a:rPr>
            </a:br>
            <a:r>
              <a:rPr lang="pl-PL" sz="4800" b="1" dirty="0" smtClean="0">
                <a:latin typeface="Arial Rounded MT Bold" panose="020F0704030504030204" pitchFamily="34" charset="0"/>
              </a:rPr>
              <a:t/>
            </a:r>
            <a:br>
              <a:rPr lang="pl-PL" sz="4800" b="1" dirty="0" smtClean="0">
                <a:latin typeface="Arial Rounded MT Bold" panose="020F0704030504030204" pitchFamily="34" charset="0"/>
              </a:rPr>
            </a:br>
            <a:r>
              <a:rPr lang="pl-PL" sz="3600" b="1" dirty="0" err="1" smtClean="0">
                <a:latin typeface="Arial Rounded MT Bold" panose="020F0704030504030204" pitchFamily="34" charset="0"/>
              </a:rPr>
              <a:t>sp</a:t>
            </a:r>
            <a:r>
              <a:rPr lang="pl-PL" sz="3600" b="1" dirty="0" smtClean="0">
                <a:latin typeface="Arial Rounded MT Bold" panose="020F0704030504030204" pitchFamily="34" charset="0"/>
              </a:rPr>
              <a:t> - 3 Głogów</a:t>
            </a:r>
            <a:endParaRPr lang="pl-PL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07704" cy="18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0858"/>
            <a:ext cx="1440160" cy="1333249"/>
          </a:xfrm>
          <a:prstGeom prst="rect">
            <a:avLst/>
          </a:prstGeom>
          <a:ln w="9525">
            <a:solidFill>
              <a:srgbClr val="7030A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388296" cy="4407408"/>
          </a:xfrm>
        </p:spPr>
        <p:txBody>
          <a:bodyPr/>
          <a:lstStyle/>
          <a:p>
            <a:pPr marL="560070" indent="-514350">
              <a:buFont typeface="+mj-lt"/>
              <a:buAutoNum type="alphaLcParenR"/>
            </a:pPr>
            <a:r>
              <a:rPr lang="pl-PL" b="1" dirty="0" smtClean="0">
                <a:latin typeface="Comic Sans MS" panose="030F0702030302020204" pitchFamily="66" charset="0"/>
              </a:rPr>
              <a:t>niełatwe rozwiązanie prostego </a:t>
            </a:r>
            <a:r>
              <a:rPr lang="pl-PL" b="1" dirty="0" smtClean="0">
                <a:latin typeface="Comic Sans MS" panose="030F0702030302020204" pitchFamily="66" charset="0"/>
              </a:rPr>
              <a:t>zadania,</a:t>
            </a:r>
            <a:endParaRPr lang="pl-PL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 smtClean="0">
                <a:latin typeface="Comic Sans MS" panose="030F0702030302020204" pitchFamily="66" charset="0"/>
              </a:rPr>
              <a:t>łatwy sposób na rozwiązanie zawiłego </a:t>
            </a:r>
            <a:r>
              <a:rPr lang="pl-PL" b="1" dirty="0" smtClean="0">
                <a:latin typeface="Comic Sans MS" panose="030F0702030302020204" pitchFamily="66" charset="0"/>
              </a:rPr>
              <a:t>zadania,</a:t>
            </a:r>
            <a:endParaRPr lang="pl-PL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>
                <a:latin typeface="Comic Sans MS" panose="030F0702030302020204" pitchFamily="66" charset="0"/>
              </a:rPr>
              <a:t>p</a:t>
            </a:r>
            <a:r>
              <a:rPr lang="pl-PL" b="1" dirty="0" smtClean="0">
                <a:latin typeface="Comic Sans MS" panose="030F0702030302020204" pitchFamily="66" charset="0"/>
              </a:rPr>
              <a:t>rosty  sposób rozwiązania łatwego zadania. 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1601"/>
          </a:xfrm>
        </p:spPr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Pomnik znajdujący się na ibizie ilustruje frazeologizm jajko </a:t>
            </a:r>
            <a:r>
              <a:rPr lang="pl-PL" sz="2800" b="1" dirty="0" err="1" smtClean="0">
                <a:latin typeface="Arial Rounded MT Bold" panose="020F0704030504030204" pitchFamily="34" charset="0"/>
              </a:rPr>
              <a:t>kolumba</a:t>
            </a:r>
            <a:r>
              <a:rPr lang="pl-PL" sz="2800" b="1" dirty="0" smtClean="0">
                <a:latin typeface="Arial Rounded MT Bold" panose="020F0704030504030204" pitchFamily="34" charset="0"/>
              </a:rPr>
              <a:t>, który oznacza: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4644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01616" y="1719072"/>
            <a:ext cx="4762872" cy="4950288"/>
          </a:xfrm>
        </p:spPr>
        <p:txBody>
          <a:bodyPr>
            <a:normAutofit fontScale="85000" lnSpcReduction="20000"/>
          </a:bodyPr>
          <a:lstStyle/>
          <a:p>
            <a:pPr marL="560070" indent="-514350">
              <a:buFont typeface="+mj-lt"/>
              <a:buAutoNum type="alphaLcParenR"/>
            </a:pPr>
            <a:r>
              <a:rPr lang="pl-PL" b="1" dirty="0" smtClean="0">
                <a:latin typeface="Comic Sans MS" panose="030F0702030302020204" pitchFamily="66" charset="0"/>
              </a:rPr>
              <a:t> Jurek wyskoczył jak Filip z konopi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z propozycją wyjazdu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do teatru we </a:t>
            </a:r>
            <a:r>
              <a:rPr lang="pl-PL" b="1" dirty="0" smtClean="0">
                <a:latin typeface="Comic Sans MS" panose="030F0702030302020204" pitchFamily="66" charset="0"/>
              </a:rPr>
              <a:t>Wrocławiu,</a:t>
            </a:r>
            <a:endParaRPr lang="pl-PL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latin typeface="Comic Sans MS" panose="030F0702030302020204" pitchFamily="66" charset="0"/>
              </a:rPr>
              <a:t>Ania wyskoczyła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jak filip z konopi, proponując mi wyjście do kina dzień przed klasówką z </a:t>
            </a:r>
            <a:r>
              <a:rPr lang="pl-PL" b="1" dirty="0" smtClean="0">
                <a:latin typeface="Comic Sans MS" panose="030F0702030302020204" pitchFamily="66" charset="0"/>
              </a:rPr>
              <a:t>matematyki,</a:t>
            </a:r>
            <a:endParaRPr lang="pl-PL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latin typeface="Comic Sans MS" panose="030F0702030302020204" pitchFamily="66" charset="0"/>
              </a:rPr>
              <a:t>Mama wyskoczyła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jak filip z </a:t>
            </a:r>
            <a:r>
              <a:rPr lang="pl-PL" b="1" dirty="0" err="1" smtClean="0">
                <a:latin typeface="Comic Sans MS" panose="030F0702030302020204" pitchFamily="66" charset="0"/>
              </a:rPr>
              <a:t>konopią</a:t>
            </a:r>
            <a:r>
              <a:rPr lang="pl-PL" b="1" dirty="0" smtClean="0">
                <a:latin typeface="Comic Sans MS" panose="030F0702030302020204" pitchFamily="66" charset="0"/>
              </a:rPr>
              <a:t>,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kiedy zdecydowała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o naszym wspólnej wyprawie do Afryki.</a:t>
            </a:r>
          </a:p>
          <a:p>
            <a:pPr marL="560070" indent="-514350">
              <a:buFont typeface="+mj-lt"/>
              <a:buAutoNum type="alphaLcParenR"/>
            </a:pPr>
            <a:endParaRPr lang="pl-PL" dirty="0" smtClean="0"/>
          </a:p>
          <a:p>
            <a:pPr marL="560070" indent="-514350">
              <a:buFont typeface="+mj-lt"/>
              <a:buAutoNum type="alphaLcParenR"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Wskażcie bezbłędnie użyty</a:t>
            </a:r>
            <a:br>
              <a:rPr lang="pl-PL" sz="2800" b="1" dirty="0" smtClean="0">
                <a:latin typeface="Arial Rounded MT Bold" panose="020F0704030504030204" pitchFamily="34" charset="0"/>
              </a:rPr>
            </a:br>
            <a:r>
              <a:rPr lang="pl-PL" sz="2800" b="1" dirty="0" smtClean="0">
                <a:latin typeface="Arial Rounded MT Bold" panose="020F0704030504030204" pitchFamily="34" charset="0"/>
              </a:rPr>
              <a:t> w zdaniu związek frazeologiczny: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7444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3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60070" indent="-514350">
              <a:buFont typeface="+mj-lt"/>
              <a:buAutoNum type="alphaLcParenR"/>
            </a:pPr>
            <a:r>
              <a:rPr lang="pl-PL" sz="3600" b="1" dirty="0" smtClean="0">
                <a:latin typeface="Comic Sans MS" panose="030F0702030302020204" pitchFamily="66" charset="0"/>
              </a:rPr>
              <a:t>dzielić skórę na </a:t>
            </a:r>
            <a:r>
              <a:rPr lang="pl-PL" sz="3600" b="1" dirty="0" smtClean="0">
                <a:latin typeface="Comic Sans MS" panose="030F0702030302020204" pitchFamily="66" charset="0"/>
              </a:rPr>
              <a:t>niedźwiedziu,</a:t>
            </a:r>
            <a:endParaRPr lang="pl-PL" sz="3600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3600" b="1" dirty="0" smtClean="0">
                <a:latin typeface="Comic Sans MS" panose="030F0702030302020204" pitchFamily="66" charset="0"/>
              </a:rPr>
              <a:t>niewierny </a:t>
            </a:r>
            <a:r>
              <a:rPr lang="pl-PL" sz="3600" b="1" dirty="0" smtClean="0">
                <a:latin typeface="Comic Sans MS" panose="030F0702030302020204" pitchFamily="66" charset="0"/>
              </a:rPr>
              <a:t>Tomasz,</a:t>
            </a:r>
            <a:endParaRPr lang="pl-PL" sz="3600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3600" b="1" dirty="0">
                <a:latin typeface="Comic Sans MS" panose="030F0702030302020204" pitchFamily="66" charset="0"/>
              </a:rPr>
              <a:t>p</a:t>
            </a:r>
            <a:r>
              <a:rPr lang="pl-PL" sz="3600" b="1" dirty="0" smtClean="0">
                <a:latin typeface="Comic Sans MS" panose="030F0702030302020204" pitchFamily="66" charset="0"/>
              </a:rPr>
              <a:t>rzeciąć węzeł gordyjski.</a:t>
            </a:r>
          </a:p>
          <a:p>
            <a:pPr marL="560070" indent="-514350">
              <a:buFont typeface="+mj-lt"/>
              <a:buAutoNum type="alphaLcParenR"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 Rounded MT Bold" panose="020F0704030504030204" pitchFamily="34" charset="0"/>
              </a:rPr>
              <a:t>Obraz prezentuje </a:t>
            </a:r>
            <a:r>
              <a:rPr lang="pl-PL" b="1" smtClean="0">
                <a:latin typeface="Arial Rounded MT Bold" panose="020F0704030504030204" pitchFamily="34" charset="0"/>
              </a:rPr>
              <a:t>związek frazeologiczny:</a:t>
            </a:r>
            <a:endParaRPr lang="pl-PL" b="1" dirty="0">
              <a:latin typeface="Arial Rounded MT Bold" panose="020F07040305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4644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292080" y="1719072"/>
            <a:ext cx="3600400" cy="4806272"/>
          </a:xfrm>
        </p:spPr>
        <p:txBody>
          <a:bodyPr>
            <a:noAutofit/>
          </a:bodyPr>
          <a:lstStyle/>
          <a:p>
            <a:pPr marL="788670" indent="-742950">
              <a:buFont typeface="+mj-lt"/>
              <a:buAutoNum type="alphaLcParenR"/>
            </a:pPr>
            <a:r>
              <a:rPr lang="pl-PL" sz="4000" b="1" dirty="0" smtClean="0">
                <a:latin typeface="Comic Sans MS" panose="030F0702030302020204" pitchFamily="66" charset="0"/>
              </a:rPr>
              <a:t>słomiany </a:t>
            </a:r>
            <a:r>
              <a:rPr lang="pl-PL" sz="4000" b="1" dirty="0" smtClean="0">
                <a:latin typeface="Comic Sans MS" panose="030F0702030302020204" pitchFamily="66" charset="0"/>
              </a:rPr>
              <a:t>zapłon,</a:t>
            </a:r>
            <a:endParaRPr lang="pl-PL" sz="4000" b="1" dirty="0" smtClean="0">
              <a:latin typeface="Comic Sans MS" panose="030F0702030302020204" pitchFamily="66" charset="0"/>
            </a:endParaRPr>
          </a:p>
          <a:p>
            <a:pPr marL="788670" indent="-742950">
              <a:buFont typeface="+mj-lt"/>
              <a:buAutoNum type="alphaLcParenR"/>
            </a:pPr>
            <a:r>
              <a:rPr lang="pl-PL" sz="4000" b="1" dirty="0" smtClean="0">
                <a:latin typeface="Comic Sans MS" panose="030F0702030302020204" pitchFamily="66" charset="0"/>
              </a:rPr>
              <a:t>słomiany </a:t>
            </a:r>
            <a:r>
              <a:rPr lang="pl-PL" sz="4000" b="1" dirty="0" smtClean="0">
                <a:latin typeface="Comic Sans MS" panose="030F0702030302020204" pitchFamily="66" charset="0"/>
              </a:rPr>
              <a:t>zapęd,</a:t>
            </a:r>
            <a:endParaRPr lang="pl-PL" sz="4000" b="1" dirty="0" smtClean="0">
              <a:latin typeface="Comic Sans MS" panose="030F0702030302020204" pitchFamily="66" charset="0"/>
            </a:endParaRPr>
          </a:p>
          <a:p>
            <a:pPr marL="788670" indent="-742950">
              <a:buFont typeface="+mj-lt"/>
              <a:buAutoNum type="alphaLcParenR"/>
            </a:pPr>
            <a:r>
              <a:rPr lang="pl-PL" sz="4000" b="1" dirty="0" smtClean="0">
                <a:latin typeface="Comic Sans MS" panose="030F0702030302020204" pitchFamily="66" charset="0"/>
              </a:rPr>
              <a:t>słomiany zapał.</a:t>
            </a:r>
            <a:endParaRPr lang="pl-PL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1260" cy="1005577"/>
          </a:xfrm>
        </p:spPr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O kimś, komu szybko mija entuzjazm, mówimy, że ma: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5365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pl-PL" sz="5400" b="1" dirty="0" smtClean="0">
                <a:latin typeface="Comic Sans MS" panose="030F0702030302020204" pitchFamily="66" charset="0"/>
              </a:rPr>
              <a:t>żabą,</a:t>
            </a:r>
            <a:endParaRPr lang="pl-PL" sz="5400" b="1" dirty="0" smtClean="0">
              <a:latin typeface="Comic Sans MS" panose="030F0702030302020204" pitchFamily="66" charset="0"/>
            </a:endParaRPr>
          </a:p>
          <a:p>
            <a:pPr marL="788670" indent="-742950">
              <a:buAutoNum type="alphaLcParenR"/>
            </a:pPr>
            <a:r>
              <a:rPr lang="pl-PL" sz="5400" b="1" dirty="0" smtClean="0">
                <a:latin typeface="Comic Sans MS" panose="030F0702030302020204" pitchFamily="66" charset="0"/>
              </a:rPr>
              <a:t>kozą,</a:t>
            </a:r>
            <a:endParaRPr lang="pl-PL" sz="5400" b="1" dirty="0">
              <a:latin typeface="Comic Sans MS" panose="030F0702030302020204" pitchFamily="66" charset="0"/>
            </a:endParaRPr>
          </a:p>
          <a:p>
            <a:pPr marL="788670" indent="-742950">
              <a:buAutoNum type="alphaLcParenR"/>
            </a:pPr>
            <a:r>
              <a:rPr lang="pl-PL" sz="5400" b="1" dirty="0" smtClean="0">
                <a:latin typeface="Comic Sans MS" panose="030F0702030302020204" pitchFamily="66" charset="0"/>
              </a:rPr>
              <a:t>krową.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1260" cy="1440159"/>
          </a:xfrm>
        </p:spPr>
        <p:txBody>
          <a:bodyPr/>
          <a:lstStyle/>
          <a:p>
            <a:r>
              <a:rPr lang="pl-PL" sz="2800" b="1" dirty="0" smtClean="0"/>
              <a:t>Róg obfitości- symbol dostatku i dobrobytu-  łączy się postać </a:t>
            </a:r>
            <a:r>
              <a:rPr lang="pl-PL" sz="2800" b="1" dirty="0" err="1" smtClean="0"/>
              <a:t>alamtei</a:t>
            </a:r>
            <a:r>
              <a:rPr lang="pl-PL" sz="2800" b="1" dirty="0" smtClean="0"/>
              <a:t>, która według mitu była:</a:t>
            </a:r>
            <a:endParaRPr lang="pl-P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4644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79512" y="1719072"/>
            <a:ext cx="4536504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200" b="1" dirty="0" smtClean="0">
                <a:latin typeface="Comic Sans MS" panose="030F0702030302020204" pitchFamily="66" charset="0"/>
              </a:rPr>
              <a:t>nie ………………………… gruszek w popiele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11960" y="1719072"/>
            <a:ext cx="4752528" cy="4407408"/>
          </a:xfrm>
        </p:spPr>
        <p:txBody>
          <a:bodyPr>
            <a:normAutofit/>
          </a:bodyPr>
          <a:lstStyle/>
          <a:p>
            <a:pPr marL="560070" indent="-514350">
              <a:buAutoNum type="alphaLcParenR"/>
            </a:pPr>
            <a:r>
              <a:rPr lang="pl-PL" sz="4800" b="1" dirty="0" smtClean="0">
                <a:latin typeface="Comic Sans MS" panose="030F0702030302020204" pitchFamily="66" charset="0"/>
              </a:rPr>
              <a:t>zasypywać,</a:t>
            </a:r>
            <a:endParaRPr lang="pl-PL" sz="4800" b="1" dirty="0" smtClean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800" b="1" dirty="0" smtClean="0">
                <a:latin typeface="Comic Sans MS" panose="030F0702030302020204" pitchFamily="66" charset="0"/>
              </a:rPr>
              <a:t>zasypiać,</a:t>
            </a:r>
            <a:endParaRPr lang="pl-PL" sz="4800" b="1" dirty="0" smtClean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800" b="1" dirty="0" smtClean="0">
                <a:latin typeface="Comic Sans MS" panose="030F0702030302020204" pitchFamily="66" charset="0"/>
              </a:rPr>
              <a:t>zapiekać.</a:t>
            </a:r>
            <a:endParaRPr lang="pl-PL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28800"/>
          </a:xfrm>
        </p:spPr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Dokonajcie właściwego wyboru wyrazu, aby poprawnie uzupełnić poniższy związek frazeologiczny: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8" y="2988948"/>
            <a:ext cx="1826518" cy="18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77679" y="1719072"/>
            <a:ext cx="4186809" cy="4950288"/>
          </a:xfrm>
        </p:spPr>
        <p:txBody>
          <a:bodyPr>
            <a:normAutofit/>
          </a:bodyPr>
          <a:lstStyle/>
          <a:p>
            <a:pPr marL="560070" indent="-514350">
              <a:buAutoNum type="alphaLcParenR"/>
            </a:pPr>
            <a:r>
              <a:rPr lang="pl-PL" sz="4000" b="1" dirty="0">
                <a:latin typeface="Comic Sans MS" panose="030F0702030302020204" pitchFamily="66" charset="0"/>
              </a:rPr>
              <a:t>p</a:t>
            </a:r>
            <a:r>
              <a:rPr lang="pl-PL" sz="4000" b="1" dirty="0" smtClean="0">
                <a:latin typeface="Comic Sans MS" panose="030F0702030302020204" pitchFamily="66" charset="0"/>
              </a:rPr>
              <a:t>rometejska </a:t>
            </a:r>
            <a:r>
              <a:rPr lang="pl-PL" sz="4000" b="1" dirty="0" smtClean="0">
                <a:latin typeface="Comic Sans MS" panose="030F0702030302020204" pitchFamily="66" charset="0"/>
              </a:rPr>
              <a:t>postawa,</a:t>
            </a:r>
            <a:endParaRPr lang="pl-PL" sz="4000" b="1" dirty="0" smtClean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000" b="1" dirty="0">
                <a:latin typeface="Comic Sans MS" panose="030F0702030302020204" pitchFamily="66" charset="0"/>
              </a:rPr>
              <a:t>wieniec </a:t>
            </a:r>
            <a:r>
              <a:rPr lang="pl-PL" sz="4000" b="1" dirty="0" smtClean="0">
                <a:latin typeface="Comic Sans MS" panose="030F0702030302020204" pitchFamily="66" charset="0"/>
              </a:rPr>
              <a:t>laurowy,</a:t>
            </a:r>
            <a:endParaRPr lang="pl-PL" sz="4000" b="1" dirty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000" b="1" dirty="0" smtClean="0">
                <a:latin typeface="Comic Sans MS" panose="030F0702030302020204" pitchFamily="66" charset="0"/>
              </a:rPr>
              <a:t>męki Tantala.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1601"/>
          </a:xfrm>
        </p:spPr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Wskażcie frazeologizm powiązany z ilustracją zamieszczoną poniżej: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7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pl-PL" sz="4800" b="1" dirty="0" smtClean="0">
                <a:latin typeface="Comic Sans MS" panose="030F0702030302020204" pitchFamily="66" charset="0"/>
              </a:rPr>
              <a:t>Herakles,</a:t>
            </a:r>
            <a:endParaRPr lang="pl-PL" sz="4800" b="1" dirty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4800" b="1" dirty="0" smtClean="0">
                <a:latin typeface="Comic Sans MS" panose="030F0702030302020204" pitchFamily="66" charset="0"/>
              </a:rPr>
              <a:t>Augiasz,</a:t>
            </a:r>
            <a:endParaRPr lang="pl-PL" sz="4800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4800" b="1" dirty="0">
                <a:latin typeface="Comic Sans MS" panose="030F0702030302020204" pitchFamily="66" charset="0"/>
              </a:rPr>
              <a:t> </a:t>
            </a:r>
            <a:r>
              <a:rPr lang="pl-PL" sz="4800" b="1" dirty="0" smtClean="0">
                <a:latin typeface="Comic Sans MS" panose="030F0702030302020204" pitchFamily="66" charset="0"/>
              </a:rPr>
              <a:t>Helios.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504" y="260649"/>
            <a:ext cx="8928992" cy="1080120"/>
          </a:xfrm>
        </p:spPr>
        <p:txBody>
          <a:bodyPr/>
          <a:lstStyle/>
          <a:p>
            <a:r>
              <a:rPr lang="pl-PL" sz="2300" dirty="0" smtClean="0">
                <a:latin typeface="Arial Rounded MT Bold" panose="020F0704030504030204" pitchFamily="34" charset="0"/>
              </a:rPr>
              <a:t>Obrazek ilustruje związek frazeologiczny „stajnia </a:t>
            </a:r>
            <a:r>
              <a:rPr lang="pl-PL" sz="2300" dirty="0" err="1" smtClean="0">
                <a:latin typeface="Arial Rounded MT Bold" panose="020F0704030504030204" pitchFamily="34" charset="0"/>
              </a:rPr>
              <a:t>augiasza</a:t>
            </a:r>
            <a:r>
              <a:rPr lang="pl-PL" sz="2300" dirty="0">
                <a:latin typeface="Arial Rounded MT Bold" panose="020F0704030504030204" pitchFamily="34" charset="0"/>
              </a:rPr>
              <a:t>”. według mitu za </a:t>
            </a:r>
            <a:r>
              <a:rPr lang="pl-PL" sz="2300" dirty="0" smtClean="0">
                <a:latin typeface="Arial Rounded MT Bold" panose="020F0704030504030204" pitchFamily="34" charset="0"/>
              </a:rPr>
              <a:t>oczyszczenie stajni </a:t>
            </a:r>
            <a:r>
              <a:rPr lang="pl-PL" sz="2300" dirty="0" err="1" smtClean="0">
                <a:latin typeface="Arial Rounded MT Bold" panose="020F0704030504030204" pitchFamily="34" charset="0"/>
              </a:rPr>
              <a:t>augiasza</a:t>
            </a:r>
            <a:r>
              <a:rPr lang="pl-PL" sz="2300" dirty="0" smtClean="0">
                <a:latin typeface="Arial Rounded MT Bold" panose="020F0704030504030204" pitchFamily="34" charset="0"/>
              </a:rPr>
              <a:t> był odpowiedzialny:</a:t>
            </a:r>
            <a:endParaRPr lang="pl-PL" sz="23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320"/>
            <a:ext cx="4032448" cy="49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60070" indent="-514350">
              <a:buAutoNum type="alphaLcParenR"/>
            </a:pPr>
            <a:r>
              <a:rPr lang="pl-PL" sz="4400" b="1" dirty="0" smtClean="0">
                <a:latin typeface="Comic Sans MS" panose="030F0702030302020204" pitchFamily="66" charset="0"/>
              </a:rPr>
              <a:t> </a:t>
            </a:r>
            <a:r>
              <a:rPr lang="pl-PL" sz="4400" b="1" dirty="0" smtClean="0">
                <a:latin typeface="Comic Sans MS" panose="030F0702030302020204" pitchFamily="66" charset="0"/>
              </a:rPr>
              <a:t>historii,</a:t>
            </a:r>
            <a:endParaRPr lang="pl-PL" sz="4400" b="1" dirty="0" smtClean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400" b="1" dirty="0" smtClean="0">
                <a:latin typeface="Comic Sans MS" panose="030F0702030302020204" pitchFamily="66" charset="0"/>
              </a:rPr>
              <a:t> </a:t>
            </a:r>
            <a:r>
              <a:rPr lang="pl-PL" sz="4400" b="1" dirty="0" smtClean="0">
                <a:latin typeface="Comic Sans MS" panose="030F0702030302020204" pitchFamily="66" charset="0"/>
              </a:rPr>
              <a:t>Biblii,</a:t>
            </a:r>
            <a:endParaRPr lang="pl-PL" sz="4400" b="1" dirty="0" smtClean="0">
              <a:latin typeface="Comic Sans MS" panose="030F0702030302020204" pitchFamily="66" charset="0"/>
            </a:endParaRPr>
          </a:p>
          <a:p>
            <a:pPr marL="560070" indent="-514350">
              <a:buAutoNum type="alphaLcParenR"/>
            </a:pPr>
            <a:r>
              <a:rPr lang="pl-PL" sz="4400" b="1" dirty="0" smtClean="0">
                <a:latin typeface="Comic Sans MS" panose="030F0702030302020204" pitchFamily="66" charset="0"/>
              </a:rPr>
              <a:t> mitologii.</a:t>
            </a:r>
            <a:endParaRPr lang="pl-PL" sz="4400" b="1" dirty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„ Jabłko niezgody” to związek frazeologiczny pochodzący z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46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15241" y="1719072"/>
            <a:ext cx="411274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41158" y="1719072"/>
            <a:ext cx="4523330" cy="4878280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pl-PL" b="1" dirty="0" smtClean="0">
                <a:latin typeface="Comic Sans MS" panose="030F0702030302020204" pitchFamily="66" charset="0"/>
              </a:rPr>
              <a:t>zapuścić </a:t>
            </a:r>
            <a:r>
              <a:rPr lang="pl-PL" b="1" dirty="0">
                <a:latin typeface="Comic Sans MS" panose="030F0702030302020204" pitchFamily="66" charset="0"/>
              </a:rPr>
              <a:t>żurawia,  biały kruk, szpakiem </a:t>
            </a:r>
            <a:r>
              <a:rPr lang="pl-PL" b="1" dirty="0" smtClean="0">
                <a:latin typeface="Comic Sans MS" panose="030F0702030302020204" pitchFamily="66" charset="0"/>
              </a:rPr>
              <a:t>karmiony,</a:t>
            </a:r>
            <a:endParaRPr lang="pl-PL" b="1" dirty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>
                <a:latin typeface="Comic Sans MS" panose="030F0702030302020204" pitchFamily="66" charset="0"/>
              </a:rPr>
              <a:t>szpakami karmiony, zapuścić żurawia, biały </a:t>
            </a:r>
            <a:r>
              <a:rPr lang="pl-PL" b="1" dirty="0" smtClean="0">
                <a:latin typeface="Comic Sans MS" panose="030F0702030302020204" pitchFamily="66" charset="0"/>
              </a:rPr>
              <a:t>kruk,</a:t>
            </a:r>
            <a:endParaRPr lang="pl-PL" b="1" dirty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b="1" dirty="0" smtClean="0">
                <a:latin typeface="Comic Sans MS" panose="030F0702030302020204" pitchFamily="66" charset="0"/>
              </a:rPr>
              <a:t>zapuszczać żurawie, biały kruk, karmiony </a:t>
            </a:r>
            <a:r>
              <a:rPr lang="pl-PL" b="1" dirty="0" smtClean="0">
                <a:latin typeface="Comic Sans MS" panose="030F0702030302020204" pitchFamily="66" charset="0"/>
              </a:rPr>
              <a:t>szpakami</a:t>
            </a:r>
            <a:r>
              <a:rPr lang="pl-PL" b="1" dirty="0">
                <a:latin typeface="Comic Sans MS" panose="030F0702030302020204" pitchFamily="66" charset="0"/>
              </a:rPr>
              <a:t>.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endParaRPr lang="pl-PL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 Rounded MT Bold" panose="020F0704030504030204" pitchFamily="34" charset="0"/>
              </a:rPr>
              <a:t>Poprawnie sformułowane związki frazeologiczne to odpowiedź:</a:t>
            </a:r>
            <a:endParaRPr lang="pl-PL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1" y="1685094"/>
            <a:ext cx="3176639" cy="20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94" y="2810424"/>
            <a:ext cx="186655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7" y="3627784"/>
            <a:ext cx="2312543" cy="24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pl-PL" sz="4400" b="1" dirty="0">
                <a:latin typeface="Comic Sans MS" panose="030F0702030302020204" pitchFamily="66" charset="0"/>
              </a:rPr>
              <a:t> </a:t>
            </a:r>
            <a:r>
              <a:rPr lang="pl-PL" sz="4400" b="1" dirty="0" smtClean="0">
                <a:latin typeface="Comic Sans MS" panose="030F0702030302020204" pitchFamily="66" charset="0"/>
              </a:rPr>
              <a:t>nić </a:t>
            </a:r>
            <a:r>
              <a:rPr lang="pl-PL" sz="4400" b="1" dirty="0" smtClean="0">
                <a:latin typeface="Comic Sans MS" panose="030F0702030302020204" pitchFamily="66" charset="0"/>
              </a:rPr>
              <a:t>Ariadny,</a:t>
            </a:r>
            <a:endParaRPr lang="pl-PL" sz="4400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4400" b="1" dirty="0">
                <a:latin typeface="Comic Sans MS" panose="030F0702030302020204" pitchFamily="66" charset="0"/>
              </a:rPr>
              <a:t> </a:t>
            </a:r>
            <a:r>
              <a:rPr lang="pl-PL" sz="4400" b="1" dirty="0" smtClean="0">
                <a:latin typeface="Comic Sans MS" panose="030F0702030302020204" pitchFamily="66" charset="0"/>
              </a:rPr>
              <a:t>jajko </a:t>
            </a:r>
            <a:r>
              <a:rPr lang="pl-PL" sz="4400" b="1" dirty="0" smtClean="0">
                <a:latin typeface="Comic Sans MS" panose="030F0702030302020204" pitchFamily="66" charset="0"/>
              </a:rPr>
              <a:t>Kolumba,</a:t>
            </a:r>
            <a:endParaRPr lang="pl-PL" sz="4400" b="1" dirty="0" smtClean="0">
              <a:latin typeface="Comic Sans MS" panose="030F0702030302020204" pitchFamily="66" charset="0"/>
            </a:endParaRPr>
          </a:p>
          <a:p>
            <a:pPr marL="560070" indent="-514350">
              <a:buFont typeface="+mj-lt"/>
              <a:buAutoNum type="alphaLcParenR"/>
            </a:pPr>
            <a:r>
              <a:rPr lang="pl-PL" sz="4400" b="1" dirty="0">
                <a:latin typeface="Comic Sans MS" panose="030F0702030302020204" pitchFamily="66" charset="0"/>
              </a:rPr>
              <a:t>p</a:t>
            </a:r>
            <a:r>
              <a:rPr lang="pl-PL" sz="4400" b="1" dirty="0" smtClean="0">
                <a:latin typeface="Comic Sans MS" panose="030F0702030302020204" pitchFamily="66" charset="0"/>
              </a:rPr>
              <a:t>uszka Pandory.</a:t>
            </a:r>
            <a:endParaRPr lang="pl-PL" sz="4400" b="1" dirty="0">
              <a:latin typeface="Comic Sans MS" panose="030F0702030302020204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latin typeface="Arial Rounded MT Bold" panose="020F0704030504030204" pitchFamily="34" charset="0"/>
              </a:rPr>
              <a:t>obraz ilustruje frazeologizm:</a:t>
            </a:r>
            <a:endParaRPr lang="pl-PL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409</TotalTime>
  <Words>239</Words>
  <Application>Microsoft Office PowerPoint</Application>
  <PresentationFormat>Pokaz na ekranie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 Rounded MT Bold</vt:lpstr>
      <vt:lpstr>Comic Sans MS</vt:lpstr>
      <vt:lpstr>Franklin Gothic Medium</vt:lpstr>
      <vt:lpstr>Wingdings</vt:lpstr>
      <vt:lpstr>Wingdings 2</vt:lpstr>
      <vt:lpstr>Siatka</vt:lpstr>
      <vt:lpstr>Powiatowy Konkurs Frazeologiczny  sp - 3 Głogów</vt:lpstr>
      <vt:lpstr>O kimś, komu szybko mija entuzjazm, mówimy, że ma:  </vt:lpstr>
      <vt:lpstr>Róg obfitości- symbol dostatku i dobrobytu-  łączy się postać alamtei, która według mitu była:</vt:lpstr>
      <vt:lpstr>Dokonajcie właściwego wyboru wyrazu, aby poprawnie uzupełnić poniższy związek frazeologiczny:</vt:lpstr>
      <vt:lpstr>Wskażcie frazeologizm powiązany z ilustracją zamieszczoną poniżej:</vt:lpstr>
      <vt:lpstr>Obrazek ilustruje związek frazeologiczny „stajnia augiasza”. według mitu za oczyszczenie stajni augiasza był odpowiedzialny:</vt:lpstr>
      <vt:lpstr>„ Jabłko niezgody” to związek frazeologiczny pochodzący z</vt:lpstr>
      <vt:lpstr>Poprawnie sformułowane związki frazeologiczne to odpowiedź:</vt:lpstr>
      <vt:lpstr>obraz ilustruje frazeologizm:</vt:lpstr>
      <vt:lpstr>Pomnik znajdujący się na ibizie ilustruje frazeologizm jajko kolumba, który oznacza:</vt:lpstr>
      <vt:lpstr>Wskażcie bezbłędnie użyty  w zdaniu związek frazeologiczny:</vt:lpstr>
      <vt:lpstr>Obraz prezentuje związek frazeologiczny: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Powiatowy Konkurs Frazeologiczny</dc:title>
  <dc:creator>Nauczyciel</dc:creator>
  <cp:lastModifiedBy>Radek</cp:lastModifiedBy>
  <cp:revision>14</cp:revision>
  <dcterms:created xsi:type="dcterms:W3CDTF">2014-01-07T19:07:47Z</dcterms:created>
  <dcterms:modified xsi:type="dcterms:W3CDTF">2018-01-11T12:58:33Z</dcterms:modified>
</cp:coreProperties>
</file>